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3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2CB4CCB-73BB-4BD0-8A0A-3AE1ABA32C3E}" type="datetimeFigureOut">
              <a:rPr lang="fr-FR" smtClean="0"/>
              <a:t>05/10/2022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2870936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2CB4CCB-73BB-4BD0-8A0A-3AE1ABA32C3E}" type="datetimeFigureOut">
              <a:rPr lang="fr-FR" smtClean="0"/>
              <a:t>05/10/2022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2531267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2CB4CCB-73BB-4BD0-8A0A-3AE1ABA32C3E}" type="datetimeFigureOut">
              <a:rPr lang="fr-FR" smtClean="0"/>
              <a:t>05/10/2022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1797518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2CB4CCB-73BB-4BD0-8A0A-3AE1ABA32C3E}" type="datetimeFigureOut">
              <a:rPr lang="fr-FR" smtClean="0"/>
              <a:t>05/10/2022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110217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2CB4CCB-73BB-4BD0-8A0A-3AE1ABA32C3E}" type="datetimeFigureOut">
              <a:rPr lang="fr-FR" smtClean="0"/>
              <a:t>05/10/2022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263905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2CB4CCB-73BB-4BD0-8A0A-3AE1ABA32C3E}" type="datetimeFigureOut">
              <a:rPr lang="fr-FR" smtClean="0"/>
              <a:t>05/10/2022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458828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2CB4CCB-73BB-4BD0-8A0A-3AE1ABA32C3E}" type="datetimeFigureOut">
              <a:rPr lang="fr-FR" smtClean="0"/>
              <a:t>05/10/2022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83508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2CB4CCB-73BB-4BD0-8A0A-3AE1ABA32C3E}" type="datetimeFigureOut">
              <a:rPr lang="fr-FR" smtClean="0"/>
              <a:t>05/10/2022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1669075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B4CCB-73BB-4BD0-8A0A-3AE1ABA32C3E}" type="datetimeFigureOut">
              <a:rPr lang="fr-FR" smtClean="0"/>
              <a:t>05/10/2022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308772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2CB4CCB-73BB-4BD0-8A0A-3AE1ABA32C3E}" type="datetimeFigureOut">
              <a:rPr lang="fr-FR" smtClean="0"/>
              <a:t>05/10/2022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4042229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2CB4CCB-73BB-4BD0-8A0A-3AE1ABA32C3E}" type="datetimeFigureOut">
              <a:rPr lang="fr-FR" smtClean="0"/>
              <a:t>05/10/2022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A5808-AA2C-4319-969F-4A717913341A}" type="slidenum">
              <a:rPr lang="fr-FR" smtClean="0"/>
              <a:t>‹N°›</a:t>
            </a:fld>
            <a:endParaRPr lang="fr-FR"/>
          </a:p>
        </p:txBody>
      </p:sp>
    </p:spTree>
    <p:extLst>
      <p:ext uri="{BB962C8B-B14F-4D97-AF65-F5344CB8AC3E}">
        <p14:creationId xmlns:p14="http://schemas.microsoft.com/office/powerpoint/2010/main" val="919391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2CB4CCB-73BB-4BD0-8A0A-3AE1ABA32C3E}" type="datetimeFigureOut">
              <a:rPr lang="fr-FR" smtClean="0"/>
              <a:t>05/10/2022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9A5808-AA2C-4319-969F-4A717913341A}" type="slidenum">
              <a:rPr lang="fr-FR" smtClean="0"/>
              <a:t>‹N°›</a:t>
            </a:fld>
            <a:endParaRPr lang="fr-FR"/>
          </a:p>
        </p:txBody>
      </p:sp>
    </p:spTree>
    <p:extLst>
      <p:ext uri="{BB962C8B-B14F-4D97-AF65-F5344CB8AC3E}">
        <p14:creationId xmlns:p14="http://schemas.microsoft.com/office/powerpoint/2010/main" val="2186886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ésultat de recherche d'images pour &quot;oberhausbergen&quot;">
            <a:extLst>
              <a:ext uri="{FF2B5EF4-FFF2-40B4-BE49-F238E27FC236}">
                <a16:creationId xmlns:a16="http://schemas.microsoft.com/office/drawing/2014/main" id="{0044EA1F-7699-60CD-DB4E-054CD36E9D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304800"/>
            <a:ext cx="1727200" cy="967232"/>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B7897AA1-747F-D2EF-53DA-C3975D9A9B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6096" y="8983433"/>
            <a:ext cx="1031824" cy="645708"/>
          </a:xfrm>
          <a:prstGeom prst="rect">
            <a:avLst/>
          </a:prstGeom>
        </p:spPr>
      </p:pic>
      <p:sp>
        <p:nvSpPr>
          <p:cNvPr id="7" name="ZoneTexte 6">
            <a:extLst>
              <a:ext uri="{FF2B5EF4-FFF2-40B4-BE49-F238E27FC236}">
                <a16:creationId xmlns:a16="http://schemas.microsoft.com/office/drawing/2014/main" id="{B42FD29E-11CA-31BC-71AF-90C7AB8D1FC7}"/>
              </a:ext>
            </a:extLst>
          </p:cNvPr>
          <p:cNvSpPr txBox="1"/>
          <p:nvPr/>
        </p:nvSpPr>
        <p:spPr>
          <a:xfrm>
            <a:off x="304800" y="1483361"/>
            <a:ext cx="6146800" cy="7940635"/>
          </a:xfrm>
          <a:prstGeom prst="rect">
            <a:avLst/>
          </a:prstGeom>
          <a:noFill/>
        </p:spPr>
        <p:txBody>
          <a:bodyPr wrap="square">
            <a:spAutoFit/>
          </a:bodyPr>
          <a:lstStyle/>
          <a:p>
            <a:pPr algn="just"/>
            <a:r>
              <a:rPr lang="fr-FR" sz="1400" b="1" i="1" dirty="0">
                <a:solidFill>
                  <a:srgbClr val="000000"/>
                </a:solidFill>
                <a:effectLst/>
                <a:latin typeface="+mj-lt"/>
                <a:ea typeface="Calibri" panose="020F0502020204030204" pitchFamily="34" charset="0"/>
              </a:rPr>
              <a:t>Chères habitantes, chers habitants,</a:t>
            </a:r>
            <a:endParaRPr lang="fr-FR" sz="1400" dirty="0">
              <a:effectLst/>
              <a:latin typeface="+mj-lt"/>
              <a:ea typeface="Calibri" panose="020F0502020204030204" pitchFamily="34" charset="0"/>
            </a:endParaRPr>
          </a:p>
          <a:p>
            <a:pPr algn="just">
              <a:spcAft>
                <a:spcPts val="1200"/>
              </a:spcAft>
            </a:pPr>
            <a:r>
              <a:rPr lang="fr-FR" sz="1400" dirty="0">
                <a:effectLst/>
                <a:latin typeface="+mj-lt"/>
                <a:ea typeface="Calibri" panose="020F0502020204030204" pitchFamily="34" charset="0"/>
              </a:rPr>
              <a:t> </a:t>
            </a:r>
          </a:p>
          <a:p>
            <a:pPr algn="just"/>
            <a:r>
              <a:rPr lang="fr-FR" sz="1400" b="1" i="1" dirty="0">
                <a:solidFill>
                  <a:srgbClr val="000000"/>
                </a:solidFill>
                <a:effectLst/>
                <a:latin typeface="+mj-lt"/>
                <a:ea typeface="Calibri" panose="020F0502020204030204" pitchFamily="34" charset="0"/>
              </a:rPr>
              <a:t>La Commune d’Oberhausbergen lance une réflexion sur l’aménagement du parc central, espace préservé de toutes futures constructions entre la rue de la Paix et la rue du Moulin. Bien sûr ce parc se réalise dans un budget contraint et le défi est de définir collectivement nos priorités.</a:t>
            </a:r>
            <a:endParaRPr lang="fr-FR" sz="1400" dirty="0">
              <a:effectLst/>
              <a:latin typeface="+mj-lt"/>
              <a:ea typeface="Calibri" panose="020F0502020204030204" pitchFamily="34" charset="0"/>
            </a:endParaRPr>
          </a:p>
          <a:p>
            <a:pPr algn="just">
              <a:spcAft>
                <a:spcPts val="1200"/>
              </a:spcAft>
            </a:pPr>
            <a:r>
              <a:rPr lang="fr-FR" sz="1400" dirty="0">
                <a:effectLst/>
                <a:latin typeface="+mj-lt"/>
                <a:ea typeface="Calibri" panose="020F0502020204030204" pitchFamily="34" charset="0"/>
              </a:rPr>
              <a:t> </a:t>
            </a:r>
          </a:p>
          <a:p>
            <a:pPr algn="just"/>
            <a:r>
              <a:rPr lang="fr-FR" sz="1400" b="1" i="1" dirty="0">
                <a:solidFill>
                  <a:srgbClr val="000000"/>
                </a:solidFill>
                <a:effectLst/>
                <a:latin typeface="+mj-lt"/>
                <a:ea typeface="Calibri" panose="020F0502020204030204" pitchFamily="34" charset="0"/>
              </a:rPr>
              <a:t>La  réflexion se déroule en 4 ateliers pour recueillir vos avis, vos attentes et vos propositions</a:t>
            </a:r>
            <a:r>
              <a:rPr lang="fr-FR" sz="1400" b="1" i="1" u="sng" dirty="0">
                <a:solidFill>
                  <a:srgbClr val="000000"/>
                </a:solidFill>
                <a:effectLst/>
                <a:latin typeface="+mj-lt"/>
                <a:ea typeface="Calibri" panose="020F0502020204030204" pitchFamily="34" charset="0"/>
              </a:rPr>
              <a:t>.  Les 4 ateliers se déroulent du mois de Septembre à Décembre 2022</a:t>
            </a:r>
            <a:r>
              <a:rPr lang="fr-FR" sz="1400" b="1" i="1" dirty="0">
                <a:solidFill>
                  <a:srgbClr val="000000"/>
                </a:solidFill>
                <a:effectLst/>
                <a:latin typeface="+mj-lt"/>
                <a:ea typeface="Calibri" panose="020F0502020204030204" pitchFamily="34" charset="0"/>
              </a:rPr>
              <a:t>. Ensemble et avec l’appui de professionnels, nous imaginerons la conception de ce lieu. Il sera à notre image, un parc apaisé dans lequel « il fait bon vivre », un lieu attractif et vivant, mais aussi dans un environnement favorisant la biodiversité et la dimension naturelle du lieu. L’objectif est de développer la biodiversité  et d’améliorer la qualité de l’air. Avec ce nouveau parc, il s'agit également d'imaginer ensemble une nouvelle façon de s'approprier son quartier et de se déplacer dans la commune.</a:t>
            </a:r>
          </a:p>
          <a:p>
            <a:pPr algn="just"/>
            <a:endParaRPr lang="fr-FR" sz="1400" b="1" i="1" dirty="0">
              <a:solidFill>
                <a:srgbClr val="000000"/>
              </a:solidFill>
              <a:effectLst/>
              <a:latin typeface="+mj-lt"/>
              <a:ea typeface="Calibri" panose="020F0502020204030204" pitchFamily="34" charset="0"/>
            </a:endParaRPr>
          </a:p>
          <a:p>
            <a:r>
              <a:rPr lang="fr-FR" sz="1400" b="1" i="1" dirty="0">
                <a:solidFill>
                  <a:srgbClr val="000000"/>
                </a:solidFill>
                <a:latin typeface="+mj-lt"/>
              </a:rPr>
              <a:t>Utiliser ce formulaire pour nous donner votre avis.</a:t>
            </a: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endParaRPr lang="fr-FR" sz="1400" b="1" i="1" dirty="0">
              <a:solidFill>
                <a:srgbClr val="000000"/>
              </a:solidFill>
              <a:latin typeface="+mj-lt"/>
            </a:endParaRPr>
          </a:p>
          <a:p>
            <a:r>
              <a:rPr lang="fr-FR" sz="1400" b="1" i="1" dirty="0">
                <a:solidFill>
                  <a:srgbClr val="000000"/>
                </a:solidFill>
                <a:latin typeface="+mj-lt"/>
              </a:rPr>
              <a:t>Les dates des ateliers </a:t>
            </a:r>
          </a:p>
          <a:p>
            <a:r>
              <a:rPr lang="fr-FR" sz="1400" b="1" i="1" dirty="0">
                <a:solidFill>
                  <a:srgbClr val="000000"/>
                </a:solidFill>
                <a:latin typeface="+mj-lt"/>
              </a:rPr>
              <a:t>Atelier 1 – 24 Septembre 2022 à 10h00 à l’Espace Jeunes </a:t>
            </a:r>
          </a:p>
          <a:p>
            <a:r>
              <a:rPr lang="fr-FR" sz="1400" b="1" i="1" dirty="0">
                <a:solidFill>
                  <a:srgbClr val="000000"/>
                </a:solidFill>
                <a:latin typeface="+mj-lt"/>
              </a:rPr>
              <a:t>Atelier 2 – 15 Octobre 2022 à 10h00 ( Agora ) </a:t>
            </a:r>
          </a:p>
          <a:p>
            <a:r>
              <a:rPr lang="fr-FR" sz="1400" b="1" i="1" dirty="0">
                <a:solidFill>
                  <a:srgbClr val="000000"/>
                </a:solidFill>
                <a:latin typeface="+mj-lt"/>
              </a:rPr>
              <a:t>Atelier 3 – 09 Novembre 2022 à 18h00 ( Agora ) </a:t>
            </a:r>
          </a:p>
          <a:p>
            <a:r>
              <a:rPr lang="fr-FR" sz="1400" b="1" i="1" dirty="0">
                <a:solidFill>
                  <a:srgbClr val="000000"/>
                </a:solidFill>
                <a:latin typeface="+mj-lt"/>
              </a:rPr>
              <a:t>Atelier 4 – 03 Décembre 2022 à 10h00 ( Agora )</a:t>
            </a:r>
          </a:p>
        </p:txBody>
      </p:sp>
      <p:sp>
        <p:nvSpPr>
          <p:cNvPr id="9" name="ZoneTexte 8">
            <a:extLst>
              <a:ext uri="{FF2B5EF4-FFF2-40B4-BE49-F238E27FC236}">
                <a16:creationId xmlns:a16="http://schemas.microsoft.com/office/drawing/2014/main" id="{CB5C94CC-0519-7396-802F-4696FB131CDF}"/>
              </a:ext>
            </a:extLst>
          </p:cNvPr>
          <p:cNvSpPr txBox="1"/>
          <p:nvPr/>
        </p:nvSpPr>
        <p:spPr>
          <a:xfrm>
            <a:off x="2252980" y="388034"/>
            <a:ext cx="3964940" cy="646331"/>
          </a:xfrm>
          <a:prstGeom prst="rect">
            <a:avLst/>
          </a:prstGeom>
          <a:noFill/>
        </p:spPr>
        <p:txBody>
          <a:bodyPr wrap="square">
            <a:spAutoFit/>
          </a:bodyPr>
          <a:lstStyle/>
          <a:p>
            <a:r>
              <a:rPr lang="fr-FR" sz="1800" b="1" dirty="0"/>
              <a:t>REFLEXION SUR L’AMÉNAGEMENT DU PARC CENTRAL </a:t>
            </a:r>
          </a:p>
        </p:txBody>
      </p:sp>
      <p:sp>
        <p:nvSpPr>
          <p:cNvPr id="11" name="ZoneTexte 10">
            <a:extLst>
              <a:ext uri="{FF2B5EF4-FFF2-40B4-BE49-F238E27FC236}">
                <a16:creationId xmlns:a16="http://schemas.microsoft.com/office/drawing/2014/main" id="{EFBA1C17-7F65-2987-3784-900B254C33AE}"/>
              </a:ext>
            </a:extLst>
          </p:cNvPr>
          <p:cNvSpPr txBox="1"/>
          <p:nvPr/>
        </p:nvSpPr>
        <p:spPr>
          <a:xfrm>
            <a:off x="3274124" y="5716698"/>
            <a:ext cx="2733138" cy="307777"/>
          </a:xfrm>
          <a:prstGeom prst="rect">
            <a:avLst/>
          </a:prstGeom>
          <a:noFill/>
        </p:spPr>
        <p:txBody>
          <a:bodyPr wrap="square">
            <a:spAutoFit/>
          </a:bodyPr>
          <a:lstStyle/>
          <a:p>
            <a:pPr algn="ctr"/>
            <a:r>
              <a:rPr lang="fr-FR" sz="1400" b="1" i="1" dirty="0">
                <a:solidFill>
                  <a:srgbClr val="000000"/>
                </a:solidFill>
                <a:latin typeface="+mj-lt"/>
              </a:rPr>
              <a:t>« Je ne souhaite pas »</a:t>
            </a:r>
          </a:p>
        </p:txBody>
      </p:sp>
      <p:cxnSp>
        <p:nvCxnSpPr>
          <p:cNvPr id="13" name="Connecteur droit 12">
            <a:extLst>
              <a:ext uri="{FF2B5EF4-FFF2-40B4-BE49-F238E27FC236}">
                <a16:creationId xmlns:a16="http://schemas.microsoft.com/office/drawing/2014/main" id="{E979223D-1E4C-2F04-D16F-5B136568E5B7}"/>
              </a:ext>
            </a:extLst>
          </p:cNvPr>
          <p:cNvCxnSpPr>
            <a:cxnSpLocks/>
          </p:cNvCxnSpPr>
          <p:nvPr/>
        </p:nvCxnSpPr>
        <p:spPr>
          <a:xfrm>
            <a:off x="5999544" y="5535979"/>
            <a:ext cx="0" cy="236123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3" name="Connecteur droit 22">
            <a:extLst>
              <a:ext uri="{FF2B5EF4-FFF2-40B4-BE49-F238E27FC236}">
                <a16:creationId xmlns:a16="http://schemas.microsoft.com/office/drawing/2014/main" id="{96DAB1FF-701F-B3CD-E394-A874F0017460}"/>
              </a:ext>
            </a:extLst>
          </p:cNvPr>
          <p:cNvCxnSpPr>
            <a:cxnSpLocks/>
          </p:cNvCxnSpPr>
          <p:nvPr/>
        </p:nvCxnSpPr>
        <p:spPr>
          <a:xfrm>
            <a:off x="3269848" y="5537908"/>
            <a:ext cx="0" cy="236123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4" name="Connecteur droit 23">
            <a:extLst>
              <a:ext uri="{FF2B5EF4-FFF2-40B4-BE49-F238E27FC236}">
                <a16:creationId xmlns:a16="http://schemas.microsoft.com/office/drawing/2014/main" id="{AF1DF65B-77A1-D075-DC44-6658FE63AACB}"/>
              </a:ext>
            </a:extLst>
          </p:cNvPr>
          <p:cNvCxnSpPr>
            <a:cxnSpLocks/>
          </p:cNvCxnSpPr>
          <p:nvPr/>
        </p:nvCxnSpPr>
        <p:spPr>
          <a:xfrm>
            <a:off x="517003" y="5551412"/>
            <a:ext cx="0" cy="236123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5" name="Connecteur droit 24">
            <a:extLst>
              <a:ext uri="{FF2B5EF4-FFF2-40B4-BE49-F238E27FC236}">
                <a16:creationId xmlns:a16="http://schemas.microsoft.com/office/drawing/2014/main" id="{B4CD3E0C-2C36-810B-863B-A76352DF4621}"/>
              </a:ext>
            </a:extLst>
          </p:cNvPr>
          <p:cNvCxnSpPr>
            <a:cxnSpLocks/>
          </p:cNvCxnSpPr>
          <p:nvPr/>
        </p:nvCxnSpPr>
        <p:spPr>
          <a:xfrm>
            <a:off x="380036" y="5680663"/>
            <a:ext cx="6032338"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8" name="Connecteur droit 27">
            <a:extLst>
              <a:ext uri="{FF2B5EF4-FFF2-40B4-BE49-F238E27FC236}">
                <a16:creationId xmlns:a16="http://schemas.microsoft.com/office/drawing/2014/main" id="{1D51699E-2F00-E144-7B62-8EDA620A541D}"/>
              </a:ext>
            </a:extLst>
          </p:cNvPr>
          <p:cNvCxnSpPr>
            <a:cxnSpLocks/>
          </p:cNvCxnSpPr>
          <p:nvPr/>
        </p:nvCxnSpPr>
        <p:spPr>
          <a:xfrm>
            <a:off x="416689" y="7835484"/>
            <a:ext cx="6032338"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9" name="ZoneTexte 28">
            <a:extLst>
              <a:ext uri="{FF2B5EF4-FFF2-40B4-BE49-F238E27FC236}">
                <a16:creationId xmlns:a16="http://schemas.microsoft.com/office/drawing/2014/main" id="{22634133-CE63-7A86-BD21-914171A5F761}"/>
              </a:ext>
            </a:extLst>
          </p:cNvPr>
          <p:cNvSpPr txBox="1"/>
          <p:nvPr/>
        </p:nvSpPr>
        <p:spPr>
          <a:xfrm>
            <a:off x="555584" y="5730202"/>
            <a:ext cx="2731625" cy="307777"/>
          </a:xfrm>
          <a:prstGeom prst="rect">
            <a:avLst/>
          </a:prstGeom>
          <a:noFill/>
        </p:spPr>
        <p:txBody>
          <a:bodyPr wrap="square">
            <a:spAutoFit/>
          </a:bodyPr>
          <a:lstStyle/>
          <a:p>
            <a:pPr algn="ctr"/>
            <a:r>
              <a:rPr lang="fr-FR" sz="1400" b="1" i="1" dirty="0">
                <a:solidFill>
                  <a:srgbClr val="000000"/>
                </a:solidFill>
                <a:latin typeface="+mj-lt"/>
              </a:rPr>
              <a:t>« Je souhaite »  </a:t>
            </a:r>
          </a:p>
        </p:txBody>
      </p:sp>
    </p:spTree>
    <p:extLst>
      <p:ext uri="{BB962C8B-B14F-4D97-AF65-F5344CB8AC3E}">
        <p14:creationId xmlns:p14="http://schemas.microsoft.com/office/powerpoint/2010/main" val="142767746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281</Words>
  <Application>Microsoft Office PowerPoint</Application>
  <PresentationFormat>Format A4 (210 x 297 mm)</PresentationFormat>
  <Paragraphs>27</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serge gross</dc:creator>
  <cp:lastModifiedBy>Mélinée ROYER</cp:lastModifiedBy>
  <cp:revision>4</cp:revision>
  <cp:lastPrinted>2022-09-23T18:09:11Z</cp:lastPrinted>
  <dcterms:created xsi:type="dcterms:W3CDTF">2022-09-23T17:46:44Z</dcterms:created>
  <dcterms:modified xsi:type="dcterms:W3CDTF">2022-10-05T13:10:44Z</dcterms:modified>
</cp:coreProperties>
</file>